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61" r:id="rId5"/>
    <p:sldId id="287" r:id="rId6"/>
    <p:sldId id="269" r:id="rId7"/>
    <p:sldId id="288" r:id="rId8"/>
    <p:sldId id="279" r:id="rId9"/>
    <p:sldId id="290" r:id="rId10"/>
    <p:sldId id="310" r:id="rId11"/>
    <p:sldId id="311" r:id="rId12"/>
    <p:sldId id="304" r:id="rId13"/>
    <p:sldId id="308" r:id="rId14"/>
    <p:sldId id="289" r:id="rId15"/>
    <p:sldId id="303" r:id="rId16"/>
    <p:sldId id="276" r:id="rId17"/>
    <p:sldId id="282" r:id="rId18"/>
    <p:sldId id="292" r:id="rId19"/>
    <p:sldId id="277" r:id="rId20"/>
    <p:sldId id="291" r:id="rId21"/>
    <p:sldId id="285" r:id="rId22"/>
    <p:sldId id="284" r:id="rId23"/>
    <p:sldId id="306" r:id="rId24"/>
    <p:sldId id="278" r:id="rId25"/>
    <p:sldId id="293" r:id="rId26"/>
    <p:sldId id="296" r:id="rId27"/>
    <p:sldId id="286" r:id="rId28"/>
    <p:sldId id="309" r:id="rId29"/>
    <p:sldId id="295" r:id="rId30"/>
    <p:sldId id="299" r:id="rId31"/>
    <p:sldId id="294" r:id="rId32"/>
    <p:sldId id="313" r:id="rId33"/>
    <p:sldId id="315" r:id="rId34"/>
    <p:sldId id="298" r:id="rId35"/>
    <p:sldId id="312" r:id="rId36"/>
    <p:sldId id="301" r:id="rId37"/>
    <p:sldId id="317" r:id="rId38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0" autoAdjust="0"/>
    <p:restoredTop sz="94660"/>
  </p:normalViewPr>
  <p:slideViewPr>
    <p:cSldViewPr snapToGrid="0">
      <p:cViewPr>
        <p:scale>
          <a:sx n="84" d="100"/>
          <a:sy n="84" d="100"/>
        </p:scale>
        <p:origin x="-254" y="-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976266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23871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66429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93062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85894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90976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08229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90443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17718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43622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4097342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39F02-0EE8-4A66-9CE3-794C48103F51}" type="datetimeFigureOut">
              <a:rPr lang="es-GT" smtClean="0"/>
              <a:t>29/10/2021</a:t>
            </a:fld>
            <a:endParaRPr lang="es-GT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802F-25BA-41B0-879B-BF5338BFFEF0}" type="slidenum">
              <a:rPr lang="es-GT" smtClean="0"/>
              <a:t>‹N°›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67235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j0152626"/>
          <p:cNvPicPr preferRelativeResize="0">
            <a:picLocks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" t="27757" r="25879" b="10432"/>
          <a:stretch>
            <a:fillRect/>
          </a:stretch>
        </p:blipFill>
        <p:spPr bwMode="auto">
          <a:xfrm>
            <a:off x="-1588" y="0"/>
            <a:ext cx="12193588" cy="67485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  <a:reflection endPos="0" dir="5400000" sy="-100000" algn="bl" rotWithShape="0"/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9966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94303" y="2846519"/>
            <a:ext cx="2267827" cy="6376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dirty="0"/>
              <a:t>AVEC L’APPUI </a:t>
            </a:r>
            <a:r>
              <a:rPr lang="fr-CA" sz="1800" dirty="0" smtClean="0"/>
              <a:t>DE :</a:t>
            </a:r>
            <a:r>
              <a:rPr lang="es-ES" sz="1800" dirty="0" smtClean="0"/>
              <a:t> </a:t>
            </a:r>
            <a:endParaRPr lang="es-GT" sz="1800" dirty="0"/>
          </a:p>
        </p:txBody>
      </p:sp>
      <p:pic>
        <p:nvPicPr>
          <p:cNvPr id="9" name="4 Imagen" descr="LOGO CCDA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7780" y="258591"/>
            <a:ext cx="3713408" cy="263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57387" y="277290"/>
            <a:ext cx="7511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/>
              <a:t>Renforcement de l'agriculture familiale paysanne et du développement </a:t>
            </a:r>
            <a:r>
              <a:rPr lang="fr-CA" sz="2800" b="1" dirty="0" smtClean="0"/>
              <a:t>rural</a:t>
            </a:r>
          </a:p>
          <a:p>
            <a:pPr algn="ctr"/>
            <a:r>
              <a:rPr lang="fr-CA" sz="2800" b="1" dirty="0" smtClean="0"/>
              <a:t>par </a:t>
            </a:r>
            <a:r>
              <a:rPr lang="fr-CA" sz="2800" b="1" dirty="0"/>
              <a:t>l'organisation communautaire</a:t>
            </a:r>
            <a:endParaRPr lang="es-GT" sz="2800" dirty="0"/>
          </a:p>
        </p:txBody>
      </p:sp>
      <p:pic>
        <p:nvPicPr>
          <p:cNvPr id="12" name="Imagen 11" descr="SLAM_v13_Coul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345" y="2622117"/>
            <a:ext cx="857242" cy="1086446"/>
          </a:xfrm>
          <a:prstGeom prst="rect">
            <a:avLst/>
          </a:prstGeom>
          <a:noFill/>
        </p:spPr>
      </p:pic>
      <p:pic>
        <p:nvPicPr>
          <p:cNvPr id="13" name="Marcador de contenido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238" y="2676113"/>
            <a:ext cx="1874688" cy="978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6" y="4377859"/>
            <a:ext cx="3400610" cy="25504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864" y="4311009"/>
            <a:ext cx="3306855" cy="24801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890" y="4329062"/>
            <a:ext cx="5229974" cy="253934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30" y="2103344"/>
            <a:ext cx="1137435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63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7895" y="841643"/>
            <a:ext cx="4075470" cy="1325563"/>
          </a:xfrm>
        </p:spPr>
        <p:txBody>
          <a:bodyPr>
            <a:normAutofit/>
          </a:bodyPr>
          <a:lstStyle/>
          <a:p>
            <a:r>
              <a:rPr lang="es-GT" dirty="0" err="1" smtClean="0"/>
              <a:t>Remise</a:t>
            </a:r>
            <a:r>
              <a:rPr lang="es-GT" dirty="0" smtClean="0"/>
              <a:t/>
            </a:r>
            <a:br>
              <a:rPr lang="es-GT" dirty="0" smtClean="0"/>
            </a:br>
            <a:r>
              <a:rPr lang="es-GT" dirty="0" err="1" smtClean="0"/>
              <a:t>d’arbres</a:t>
            </a:r>
            <a:r>
              <a:rPr lang="es-GT" dirty="0" smtClean="0"/>
              <a:t> </a:t>
            </a:r>
            <a:r>
              <a:rPr lang="es-GT" dirty="0" err="1" smtClean="0"/>
              <a:t>fruitiers</a:t>
            </a:r>
            <a:r>
              <a:rPr lang="es-GT" dirty="0" smtClean="0"/>
              <a:t> </a:t>
            </a:r>
            <a:endParaRPr lang="es-GT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165" y="109166"/>
            <a:ext cx="4772776" cy="5403738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59" y="3352796"/>
            <a:ext cx="7005035" cy="3223411"/>
          </a:xfrm>
        </p:spPr>
      </p:pic>
    </p:spTree>
    <p:extLst>
      <p:ext uri="{BB962C8B-B14F-4D97-AF65-F5344CB8AC3E}">
        <p14:creationId xmlns:p14="http://schemas.microsoft.com/office/powerpoint/2010/main" val="207291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78528" y="321413"/>
            <a:ext cx="4973663" cy="394728"/>
          </a:xfrm>
        </p:spPr>
        <p:txBody>
          <a:bodyPr>
            <a:noAutofit/>
          </a:bodyPr>
          <a:lstStyle/>
          <a:p>
            <a:pPr algn="ctr"/>
            <a:r>
              <a:rPr lang="es-GT" sz="2400" dirty="0" err="1" smtClean="0"/>
              <a:t>Remise</a:t>
            </a:r>
            <a:r>
              <a:rPr lang="es-GT" sz="2400" dirty="0" smtClean="0"/>
              <a:t> de </a:t>
            </a:r>
            <a:r>
              <a:rPr lang="es-GT" sz="2400" dirty="0" err="1" smtClean="0"/>
              <a:t>poules</a:t>
            </a:r>
            <a:r>
              <a:rPr lang="es-GT" sz="2400" dirty="0"/>
              <a:t> </a:t>
            </a:r>
            <a:r>
              <a:rPr lang="es-GT" sz="2400" dirty="0" err="1" smtClean="0"/>
              <a:t>pour</a:t>
            </a:r>
            <a:r>
              <a:rPr lang="es-GT" sz="2400" dirty="0" smtClean="0"/>
              <a:t> </a:t>
            </a:r>
            <a:r>
              <a:rPr lang="es-GT" sz="2400" dirty="0" err="1" smtClean="0"/>
              <a:t>l’élevage</a:t>
            </a:r>
            <a:endParaRPr lang="es-GT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95" y="3989619"/>
            <a:ext cx="3506829" cy="26301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581" y="931774"/>
            <a:ext cx="4685642" cy="2635674"/>
          </a:xfrm>
          <a:prstGeom prst="rect">
            <a:avLst/>
          </a:prstGeom>
        </p:spPr>
      </p:pic>
      <p:pic>
        <p:nvPicPr>
          <p:cNvPr id="8" name="Marcador de contenido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555" y="931774"/>
            <a:ext cx="4685644" cy="2635674"/>
          </a:xfrm>
          <a:prstGeom prst="rect">
            <a:avLst/>
          </a:prstGeom>
        </p:spPr>
      </p:pic>
      <p:pic>
        <p:nvPicPr>
          <p:cNvPr id="9" name="4 Imagen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864" y="3993774"/>
            <a:ext cx="3751384" cy="2625967"/>
          </a:xfrm>
          <a:prstGeom prst="rect">
            <a:avLst/>
          </a:prstGeom>
        </p:spPr>
      </p:pic>
      <p:pic>
        <p:nvPicPr>
          <p:cNvPr id="10" name="6 Imagen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402" y="3989619"/>
            <a:ext cx="3347916" cy="263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8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 smtClean="0"/>
              <a:t>Application du plan prophylactique pour les poules</a:t>
            </a:r>
            <a:endParaRPr lang="es-GT" sz="4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2824" y="1916583"/>
            <a:ext cx="4592837" cy="376581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6322" y="1552791"/>
            <a:ext cx="3462144" cy="46161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20" y="1552791"/>
            <a:ext cx="3462143" cy="46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677" y="3419079"/>
            <a:ext cx="2305761" cy="307434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171" y="3419079"/>
            <a:ext cx="4108360" cy="308127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74037" y="300881"/>
            <a:ext cx="3742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Accompagnement</a:t>
            </a:r>
          </a:p>
          <a:p>
            <a:r>
              <a:rPr lang="fr-CA" sz="2400" dirty="0" smtClean="0"/>
              <a:t>de la production</a:t>
            </a:r>
            <a:r>
              <a:rPr lang="es-GT" dirty="0" smtClean="0"/>
              <a:t> </a:t>
            </a:r>
            <a:endParaRPr lang="es-GT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37" y="3419079"/>
            <a:ext cx="4108360" cy="30812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37" y="1231509"/>
            <a:ext cx="4108360" cy="189726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677" y="300881"/>
            <a:ext cx="6550854" cy="302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63E10B8-7A5C-4E1D-BE92-AAA068608C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7F5B5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353" y="632526"/>
            <a:ext cx="1791938" cy="318566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5C29AA3-A1AC-448F-A505-87CEAA1D90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7F5B5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1C32068-6A8E-44A5-BE2D-65E7EC2DBF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893" y="4328887"/>
            <a:ext cx="1529588" cy="187396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3940A33-AE5F-4FC1-AFFF-1BC5DD32E1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254" y="4350186"/>
            <a:ext cx="1405473" cy="187396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310DD53-17D0-4A12-A0E2-72F333487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199" y="635943"/>
            <a:ext cx="4191156" cy="558820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7796" y="6369450"/>
            <a:ext cx="10167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Suivi de la production animale, </a:t>
            </a:r>
            <a:r>
              <a:rPr lang="fr-CA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accompagnement</a:t>
            </a:r>
            <a:endParaRPr lang="es-GT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971" y="632526"/>
            <a:ext cx="1777742" cy="31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0152626"/>
          <p:cNvPicPr preferRelativeResize="0">
            <a:picLocks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" t="27757" r="25879" b="10432"/>
          <a:stretch>
            <a:fillRect/>
          </a:stretch>
        </p:blipFill>
        <p:spPr bwMode="auto">
          <a:xfrm>
            <a:off x="-1588" y="0"/>
            <a:ext cx="12193588" cy="67485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reflection endPos="0" dir="5400000" sy="-100000" algn="bl" rotWithShape="0"/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9966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476" y="233721"/>
            <a:ext cx="4361645" cy="1041287"/>
          </a:xfrm>
        </p:spPr>
        <p:txBody>
          <a:bodyPr>
            <a:normAutofit/>
          </a:bodyPr>
          <a:lstStyle/>
          <a:p>
            <a:pPr algn="l"/>
            <a:r>
              <a:rPr lang="es-GT" sz="4800" dirty="0" smtClean="0">
                <a:latin typeface="Arial Rounded MT Bold" panose="020F0704030504030204" pitchFamily="34" charset="0"/>
              </a:rPr>
              <a:t>AXE</a:t>
            </a:r>
            <a:r>
              <a:rPr lang="es-GT" dirty="0" smtClean="0">
                <a:latin typeface="Arial Rounded MT Bold" panose="020F0704030504030204" pitchFamily="34" charset="0"/>
              </a:rPr>
              <a:t> </a:t>
            </a:r>
            <a:endParaRPr lang="es-GT" dirty="0">
              <a:latin typeface="Arial Rounded MT Bold" panose="020F07040305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33551" y="444011"/>
            <a:ext cx="3931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/>
              <a:t>DYNAMISATION</a:t>
            </a:r>
          </a:p>
          <a:p>
            <a:r>
              <a:rPr lang="es-GT" sz="2400" dirty="0" smtClean="0"/>
              <a:t>DE </a:t>
            </a:r>
            <a:r>
              <a:rPr lang="es-GT" sz="2400" dirty="0"/>
              <a:t>L'ÉCONOMIE LOCALE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33589" y="6058079"/>
            <a:ext cx="10461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 smtClean="0">
                <a:latin typeface="Cambria" panose="02040503050406030204" pitchFamily="18" charset="0"/>
                <a:ea typeface="Cambria" panose="02040503050406030204" pitchFamily="18" charset="0"/>
              </a:rPr>
              <a:t>Livraison 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de fournitures destinées à la vente </a:t>
            </a:r>
            <a:r>
              <a:rPr lang="fr-CA" dirty="0" smtClean="0">
                <a:latin typeface="Cambria" panose="02040503050406030204" pitchFamily="18" charset="0"/>
                <a:ea typeface="Cambria" panose="02040503050406030204" pitchFamily="18" charset="0"/>
              </a:rPr>
              <a:t>sur place dans les communautés pendant 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la pandémie. </a:t>
            </a:r>
            <a:endParaRPr lang="es-GT" dirty="0"/>
          </a:p>
        </p:txBody>
      </p:sp>
      <p:sp>
        <p:nvSpPr>
          <p:cNvPr id="9" name="Rectángulo 8"/>
          <p:cNvSpPr/>
          <p:nvPr/>
        </p:nvSpPr>
        <p:spPr>
          <a:xfrm>
            <a:off x="5867401" y="328971"/>
            <a:ext cx="58910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0"/>
              </a:spcAft>
            </a:pPr>
            <a:r>
              <a:rPr lang="es-ES_tradnl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OBJETIF GÉNÉRAL</a:t>
            </a:r>
            <a:r>
              <a:rPr lang="es-ES_tradnl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  <a:endParaRPr lang="es-GT" sz="28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fr-CA" dirty="0"/>
              <a:t>Renforcer l’économie familiale </a:t>
            </a:r>
            <a:r>
              <a:rPr lang="fr-CA" dirty="0" smtClean="0"/>
              <a:t>paysanne</a:t>
            </a:r>
          </a:p>
          <a:p>
            <a:r>
              <a:rPr lang="fr-CA" dirty="0" smtClean="0"/>
              <a:t>dans </a:t>
            </a:r>
            <a:r>
              <a:rPr lang="fr-CA" dirty="0"/>
              <a:t>12 communautés paysannes </a:t>
            </a:r>
            <a:r>
              <a:rPr lang="fr-CA" dirty="0" smtClean="0"/>
              <a:t>mayas</a:t>
            </a:r>
          </a:p>
          <a:p>
            <a:r>
              <a:rPr lang="fr-CA" dirty="0" smtClean="0"/>
              <a:t>pour </a:t>
            </a:r>
            <a:r>
              <a:rPr lang="fr-CA" dirty="0"/>
              <a:t>améliorer les conditions de vie et les revenus </a:t>
            </a:r>
            <a:r>
              <a:rPr lang="fr-CA" dirty="0" smtClean="0"/>
              <a:t>familiaux.</a:t>
            </a:r>
            <a:endParaRPr lang="es-GT" dirty="0"/>
          </a:p>
        </p:txBody>
      </p:sp>
      <p:sp>
        <p:nvSpPr>
          <p:cNvPr id="7" name="Rectángulo 6"/>
          <p:cNvSpPr/>
          <p:nvPr/>
        </p:nvSpPr>
        <p:spPr>
          <a:xfrm>
            <a:off x="4035380" y="4843800"/>
            <a:ext cx="1670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dirty="0" smtClean="0"/>
              <a:t>Suchitepéquez. </a:t>
            </a:r>
            <a:endParaRPr lang="es-GT" dirty="0"/>
          </a:p>
        </p:txBody>
      </p:sp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62" y="1711049"/>
            <a:ext cx="56181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0583" y="2530816"/>
            <a:ext cx="5367829" cy="34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88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0152626"/>
          <p:cNvPicPr preferRelativeResize="0">
            <a:picLocks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" t="27757" r="25879" b="10432"/>
          <a:stretch>
            <a:fillRect/>
          </a:stretch>
        </p:blipFill>
        <p:spPr bwMode="auto">
          <a:xfrm>
            <a:off x="-1588" y="-128789"/>
            <a:ext cx="12193588" cy="67485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reflection endPos="0" dir="5400000" sy="-100000" algn="bl" rotWithShape="0"/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9966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10" y="581450"/>
            <a:ext cx="4644464" cy="26125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710" y="3678909"/>
            <a:ext cx="4644464" cy="261251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907379" y="6291420"/>
            <a:ext cx="1069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dirty="0" smtClean="0"/>
              <a:t>Zacualpa </a:t>
            </a:r>
            <a:endParaRPr lang="es-GT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151" y="1056157"/>
            <a:ext cx="6731201" cy="37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0152626"/>
          <p:cNvPicPr preferRelativeResize="0">
            <a:picLocks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" t="27757" r="25879" b="10432"/>
          <a:stretch>
            <a:fillRect/>
          </a:stretch>
        </p:blipFill>
        <p:spPr bwMode="auto">
          <a:xfrm>
            <a:off x="-1588" y="0"/>
            <a:ext cx="12193588" cy="67485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reflection endPos="0" dir="5400000" sy="-100000" algn="bl" rotWithShape="0"/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9966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0775" y="6168980"/>
            <a:ext cx="10515600" cy="381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GT" sz="2000" dirty="0" err="1" smtClean="0"/>
              <a:t>Brochure</a:t>
            </a:r>
            <a:r>
              <a:rPr lang="es-GT" sz="2000" dirty="0" smtClean="0"/>
              <a:t> </a:t>
            </a:r>
            <a:r>
              <a:rPr lang="es-GT" sz="2000" dirty="0" err="1" smtClean="0"/>
              <a:t>syr</a:t>
            </a:r>
            <a:r>
              <a:rPr lang="es-GT" sz="2000" dirty="0" smtClean="0"/>
              <a:t> le </a:t>
            </a:r>
            <a:r>
              <a:rPr lang="es-GT" sz="2000" dirty="0" err="1" smtClean="0"/>
              <a:t>coopérativisme</a:t>
            </a:r>
            <a:endParaRPr lang="es-GT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05" y="785611"/>
            <a:ext cx="11616815" cy="502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E52985E-2553-471E-82AA-5ED7A3298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08" y="1024506"/>
            <a:ext cx="4887208" cy="274905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AE3ABC6-4042-4293-A7DF-F01181363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200" dirty="0" smtClean="0">
                <a:solidFill>
                  <a:schemeClr val="bg1"/>
                </a:solidFill>
              </a:rPr>
              <a:t>Ateliers de formation sur le coopérativisme.</a:t>
            </a:r>
          </a:p>
        </p:txBody>
      </p:sp>
      <p:pic>
        <p:nvPicPr>
          <p:cNvPr id="7" name="Imag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002" y="1037335"/>
            <a:ext cx="6244154" cy="274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4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476" y="233721"/>
            <a:ext cx="4361645" cy="1041287"/>
          </a:xfrm>
        </p:spPr>
        <p:txBody>
          <a:bodyPr>
            <a:normAutofit/>
          </a:bodyPr>
          <a:lstStyle/>
          <a:p>
            <a:pPr algn="l"/>
            <a:r>
              <a:rPr lang="es-GT" sz="4800" dirty="0" smtClean="0">
                <a:latin typeface="Arial Rounded MT Bold" panose="020F0704030504030204" pitchFamily="34" charset="0"/>
              </a:rPr>
              <a:t>AXE</a:t>
            </a:r>
            <a:r>
              <a:rPr lang="es-GT" dirty="0" smtClean="0">
                <a:latin typeface="Arial Rounded MT Bold" panose="020F0704030504030204" pitchFamily="34" charset="0"/>
              </a:rPr>
              <a:t> </a:t>
            </a:r>
            <a:endParaRPr lang="es-GT" dirty="0">
              <a:latin typeface="Arial Rounded MT Bold" panose="020F07040305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624552" y="620471"/>
            <a:ext cx="3963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CHANGEMENTS CLIMATIQUES </a:t>
            </a:r>
            <a:endParaRPr lang="es-GT" sz="2400" dirty="0"/>
          </a:p>
        </p:txBody>
      </p:sp>
      <p:sp>
        <p:nvSpPr>
          <p:cNvPr id="8" name="Rectángulo 7"/>
          <p:cNvSpPr/>
          <p:nvPr/>
        </p:nvSpPr>
        <p:spPr>
          <a:xfrm>
            <a:off x="93959" y="5982653"/>
            <a:ext cx="7847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 smtClean="0">
                <a:solidFill>
                  <a:srgbClr val="0D0D0D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Ateliers sur des pratiques d’</a:t>
            </a:r>
            <a:r>
              <a:rPr lang="fr-CA" dirty="0" err="1" smtClean="0">
                <a:solidFill>
                  <a:srgbClr val="0D0D0D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agroécologie</a:t>
            </a:r>
            <a:r>
              <a:rPr lang="fr-CA" dirty="0" smtClean="0">
                <a:solidFill>
                  <a:srgbClr val="0D0D0D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 et de bonnes pratiques de conservation </a:t>
            </a:r>
            <a:endParaRPr lang="fr-CA" dirty="0"/>
          </a:p>
        </p:txBody>
      </p:sp>
      <p:sp>
        <p:nvSpPr>
          <p:cNvPr id="11" name="Rectángulo 10"/>
          <p:cNvSpPr/>
          <p:nvPr/>
        </p:nvSpPr>
        <p:spPr>
          <a:xfrm>
            <a:off x="2429803" y="1095984"/>
            <a:ext cx="767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Mettre en œuvre des méthodes ancestrales d'agroécologie </a:t>
            </a:r>
            <a:r>
              <a:rPr lang="fr-CA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pour </a:t>
            </a:r>
          </a:p>
          <a:p>
            <a:r>
              <a:rPr lang="fr-CA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contribuer 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à la réduction de l'impact des effets des </a:t>
            </a:r>
            <a:r>
              <a:rPr lang="fr-CA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changements climatiques</a:t>
            </a:r>
            <a:endParaRPr lang="es-GT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76" y="2089409"/>
            <a:ext cx="4765596" cy="3574197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460" y="2089408"/>
            <a:ext cx="1945489" cy="35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155" y="2089409"/>
            <a:ext cx="4768165" cy="35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9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727324" y="6499785"/>
            <a:ext cx="4284372" cy="248745"/>
          </a:xfrm>
        </p:spPr>
        <p:txBody>
          <a:bodyPr>
            <a:normAutofit fontScale="92500" lnSpcReduction="20000"/>
          </a:bodyPr>
          <a:lstStyle/>
          <a:p>
            <a:r>
              <a:rPr lang="es-GT" sz="1400" dirty="0" err="1" smtClean="0"/>
              <a:t>Source</a:t>
            </a:r>
            <a:r>
              <a:rPr lang="es-GT" sz="1400" dirty="0" smtClean="0"/>
              <a:t> : Plan de </a:t>
            </a:r>
            <a:r>
              <a:rPr lang="es-GT" sz="1400" dirty="0" err="1" smtClean="0"/>
              <a:t>développement</a:t>
            </a:r>
            <a:r>
              <a:rPr lang="es-GT" sz="1400" dirty="0" smtClean="0"/>
              <a:t> municipal </a:t>
            </a:r>
            <a:r>
              <a:rPr lang="es-GT" sz="1400" dirty="0"/>
              <a:t>2011-2025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94" y="412735"/>
            <a:ext cx="5999450" cy="59023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345" y="412736"/>
            <a:ext cx="5345107" cy="57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8CD4E-6381-4807-AA5B-CE0024A8BE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8445F8-F032-43C9-8D0F-A5155F5252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379" y="644229"/>
            <a:ext cx="4551680" cy="25603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A325B5-56A3-425A-B9A3-0CEB7CA1B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869" y="644229"/>
            <a:ext cx="4551680" cy="2560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0DE958-9D45-4CAD-BF1F-FA2ED970B7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337" y="3653451"/>
            <a:ext cx="4609763" cy="25603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B93B4BF-AD35-4E52-8131-161C5FB9CD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19" y="3672788"/>
            <a:ext cx="471498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2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232894" y="6010813"/>
            <a:ext cx="4274713" cy="48812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GT" sz="1800" dirty="0" err="1" smtClean="0"/>
              <a:t>Appropriation</a:t>
            </a:r>
            <a:r>
              <a:rPr lang="es-GT" sz="1800" dirty="0" smtClean="0"/>
              <a:t> du </a:t>
            </a:r>
            <a:r>
              <a:rPr lang="es-GT" sz="1800" dirty="0" err="1" smtClean="0"/>
              <a:t>travail</a:t>
            </a:r>
            <a:r>
              <a:rPr lang="es-GT" sz="1800" dirty="0" smtClean="0"/>
              <a:t> en </a:t>
            </a:r>
            <a:r>
              <a:rPr lang="es-GT" sz="1800" dirty="0" err="1" smtClean="0"/>
              <a:t>mode</a:t>
            </a:r>
            <a:r>
              <a:rPr lang="es-GT" sz="1800" dirty="0" smtClean="0"/>
              <a:t> </a:t>
            </a:r>
            <a:r>
              <a:rPr lang="es-GT" sz="1800" dirty="0" err="1" smtClean="0"/>
              <a:t>virtuel</a:t>
            </a:r>
            <a:endParaRPr lang="es-GT" sz="18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894" y="386366"/>
            <a:ext cx="4347348" cy="53962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108" y="386365"/>
            <a:ext cx="2422181" cy="24221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039" y="3142445"/>
            <a:ext cx="6210175" cy="335649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6156" y="334964"/>
            <a:ext cx="4453058" cy="2473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510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442" y="27437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18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CA" sz="2000" dirty="0" smtClean="0"/>
              <a:t>Suivi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2000" dirty="0" smtClean="0"/>
              <a:t>et </a:t>
            </a:r>
            <a:r>
              <a:rPr lang="fr-CA" sz="2000" dirty="0"/>
              <a:t>assistance </a:t>
            </a:r>
            <a:r>
              <a:rPr lang="fr-CA" sz="2000" dirty="0" smtClean="0"/>
              <a:t>technique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2000" dirty="0" smtClean="0"/>
              <a:t>par </a:t>
            </a:r>
            <a:r>
              <a:rPr lang="fr-CA" sz="2000" dirty="0"/>
              <a:t>des </a:t>
            </a:r>
            <a:r>
              <a:rPr lang="fr-CA" sz="2000" dirty="0" smtClean="0"/>
              <a:t>stagiaires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2000" dirty="0" smtClean="0"/>
              <a:t>de </a:t>
            </a:r>
            <a:r>
              <a:rPr lang="fr-CA" sz="2000" dirty="0"/>
              <a:t>la faculté d’agronomie de l’université de San Carlos du Guatemala</a:t>
            </a:r>
            <a:endParaRPr lang="es-ES_tradnl" sz="2000" dirty="0"/>
          </a:p>
          <a:p>
            <a:pPr marL="0" indent="0">
              <a:buNone/>
            </a:pPr>
            <a:endParaRPr lang="es-ES_tradnl" sz="17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521262" y="10"/>
            <a:ext cx="467073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62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7730" y="308353"/>
            <a:ext cx="2833352" cy="1687871"/>
          </a:xfrm>
        </p:spPr>
        <p:txBody>
          <a:bodyPr>
            <a:normAutofit fontScale="90000"/>
          </a:bodyPr>
          <a:lstStyle/>
          <a:p>
            <a:r>
              <a:rPr lang="es-GT" sz="2400" dirty="0" err="1" smtClean="0"/>
              <a:t>Installation</a:t>
            </a:r>
            <a:r>
              <a:rPr lang="es-GT" sz="2400" dirty="0"/>
              <a:t> </a:t>
            </a:r>
            <a:r>
              <a:rPr lang="es-GT" sz="2400" dirty="0" smtClean="0"/>
              <a:t>de  </a:t>
            </a:r>
            <a:r>
              <a:rPr lang="es-GT" sz="2400" dirty="0" err="1" smtClean="0"/>
              <a:t>systèmes</a:t>
            </a:r>
            <a:r>
              <a:rPr lang="es-GT" sz="2400" dirty="0" smtClean="0"/>
              <a:t> de </a:t>
            </a:r>
            <a:r>
              <a:rPr lang="es-GT" sz="2400" dirty="0" err="1" smtClean="0"/>
              <a:t>captation</a:t>
            </a:r>
            <a:r>
              <a:rPr lang="es-GT" sz="2400" dirty="0" smtClean="0"/>
              <a:t> des </a:t>
            </a:r>
            <a:r>
              <a:rPr lang="es-GT" sz="2400" dirty="0" err="1" smtClean="0"/>
              <a:t>eaux</a:t>
            </a:r>
            <a:r>
              <a:rPr lang="es-GT" sz="2400" dirty="0" smtClean="0"/>
              <a:t> de </a:t>
            </a:r>
            <a:r>
              <a:rPr lang="es-GT" sz="2400" dirty="0" err="1" smtClean="0"/>
              <a:t>pluie</a:t>
            </a:r>
            <a:r>
              <a:rPr lang="es-GT" sz="2400" dirty="0" smtClean="0"/>
              <a:t> </a:t>
            </a:r>
            <a:r>
              <a:rPr lang="es-GT" sz="2400" dirty="0" err="1" smtClean="0"/>
              <a:t>ruisselant</a:t>
            </a:r>
            <a:r>
              <a:rPr lang="es-GT" sz="2400" dirty="0" smtClean="0"/>
              <a:t> des </a:t>
            </a:r>
            <a:r>
              <a:rPr lang="es-GT" sz="2400" dirty="0" err="1" smtClean="0"/>
              <a:t>toits</a:t>
            </a:r>
            <a:endParaRPr lang="es-GT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33" y="2458881"/>
            <a:ext cx="6841734" cy="39811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885" y="128788"/>
            <a:ext cx="2961068" cy="22208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12" y="2458881"/>
            <a:ext cx="3824329" cy="39811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712" y="133665"/>
            <a:ext cx="4807429" cy="22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2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476" y="233721"/>
            <a:ext cx="4361645" cy="1041287"/>
          </a:xfrm>
        </p:spPr>
        <p:txBody>
          <a:bodyPr>
            <a:normAutofit/>
          </a:bodyPr>
          <a:lstStyle/>
          <a:p>
            <a:pPr algn="l"/>
            <a:r>
              <a:rPr lang="es-GT" sz="4800" dirty="0" smtClean="0">
                <a:latin typeface="Arial Rounded MT Bold" panose="020F0704030504030204" pitchFamily="34" charset="0"/>
              </a:rPr>
              <a:t>AXE</a:t>
            </a:r>
            <a:r>
              <a:rPr lang="es-GT" sz="4800" dirty="0">
                <a:latin typeface="Arial Rounded MT Bold" panose="020F0704030504030204" pitchFamily="34" charset="0"/>
              </a:rPr>
              <a:t>.</a:t>
            </a:r>
            <a:r>
              <a:rPr lang="es-GT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16352" y="444011"/>
            <a:ext cx="4340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 smtClean="0"/>
              <a:t>FORMATION ET NÉGOCIATION AVEC LES INSTANCES</a:t>
            </a:r>
            <a:endParaRPr lang="es-GT" sz="2400" dirty="0"/>
          </a:p>
        </p:txBody>
      </p:sp>
      <p:sp>
        <p:nvSpPr>
          <p:cNvPr id="7" name="Rectángulo 6"/>
          <p:cNvSpPr/>
          <p:nvPr/>
        </p:nvSpPr>
        <p:spPr>
          <a:xfrm>
            <a:off x="343437" y="6040192"/>
            <a:ext cx="11530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CA" dirty="0"/>
              <a:t>Forum virtuel: Analyse des actions du </a:t>
            </a:r>
            <a:r>
              <a:rPr lang="fr-CA" dirty="0" smtClean="0"/>
              <a:t>MAGA, le Ministère </a:t>
            </a:r>
            <a:r>
              <a:rPr lang="fr-CA" dirty="0"/>
              <a:t>de l’agriculture, de l’élevage et de </a:t>
            </a:r>
            <a:r>
              <a:rPr lang="fr-CA" dirty="0" smtClean="0"/>
              <a:t>l’alimentation,</a:t>
            </a:r>
          </a:p>
          <a:p>
            <a:pPr>
              <a:spcAft>
                <a:spcPts val="0"/>
              </a:spcAft>
            </a:pPr>
            <a:r>
              <a:rPr lang="fr-CA" dirty="0" smtClean="0"/>
              <a:t>en </a:t>
            </a:r>
            <a:r>
              <a:rPr lang="fr-CA" dirty="0"/>
              <a:t>faveur de l'agriculture familiale paysanne en temps de </a:t>
            </a:r>
            <a:r>
              <a:rPr lang="fr-CA" dirty="0" err="1" smtClean="0"/>
              <a:t>pandémi</a:t>
            </a:r>
            <a:r>
              <a:rPr lang="es-GT" dirty="0">
                <a:latin typeface="Calibri" panose="020F0502020204030204" pitchFamily="34" charset="0"/>
              </a:rPr>
              <a:t>e</a:t>
            </a:r>
            <a:endParaRPr lang="es-GT" sz="1200" dirty="0"/>
          </a:p>
        </p:txBody>
      </p:sp>
      <p:sp>
        <p:nvSpPr>
          <p:cNvPr id="9" name="Rectángulo 8"/>
          <p:cNvSpPr/>
          <p:nvPr/>
        </p:nvSpPr>
        <p:spPr>
          <a:xfrm>
            <a:off x="5917603" y="2593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OBJETIF GÉNÉRAL :</a:t>
            </a:r>
            <a:endParaRPr lang="es-GT" sz="28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fr-CA" dirty="0"/>
              <a:t>Organiser des groupes de base et débattre de thèmes d’intérêt pour élaborer des </a:t>
            </a:r>
            <a:r>
              <a:rPr lang="fr-CA" dirty="0" smtClean="0"/>
              <a:t>propositions</a:t>
            </a:r>
          </a:p>
          <a:p>
            <a:pPr>
              <a:spcAft>
                <a:spcPts val="0"/>
              </a:spcAft>
            </a:pPr>
            <a:r>
              <a:rPr lang="fr-CA" dirty="0" smtClean="0"/>
              <a:t>et </a:t>
            </a:r>
            <a:r>
              <a:rPr lang="fr-CA" dirty="0"/>
              <a:t>les soumettre aux différentes instances de l’État </a:t>
            </a:r>
            <a:endParaRPr lang="es-GT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24" y="1613996"/>
            <a:ext cx="3252393" cy="433765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522" y="1696322"/>
            <a:ext cx="4761907" cy="21988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9651" y="3983751"/>
            <a:ext cx="2690136" cy="19679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442" y="3983751"/>
            <a:ext cx="4263784" cy="19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16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85650" y="4732773"/>
            <a:ext cx="5366610" cy="86717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800" dirty="0" smtClean="0">
                <a:solidFill>
                  <a:srgbClr val="FFFFFF"/>
                </a:solidFill>
              </a:rPr>
              <a:t>Réunion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800" dirty="0" smtClean="0">
                <a:solidFill>
                  <a:srgbClr val="FFFFFF"/>
                </a:solidFill>
              </a:rPr>
              <a:t>avec le comité de coordination de la communauté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1800" dirty="0" smtClean="0">
                <a:solidFill>
                  <a:srgbClr val="FFFFFF"/>
                </a:solidFill>
              </a:rPr>
              <a:t>en mode présentiel  </a:t>
            </a:r>
            <a:endParaRPr lang="fr-CA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798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629" y="3487725"/>
            <a:ext cx="4959048" cy="278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974" y="459958"/>
            <a:ext cx="4617519" cy="2594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89299" y="5862989"/>
            <a:ext cx="5848540" cy="65550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dirty="0" smtClean="0"/>
              <a:t>Réunion avec le comité de coordination de la communauté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dirty="0" smtClean="0"/>
              <a:t>en mode virtuel</a:t>
            </a:r>
            <a:endParaRPr lang="fr-CA" dirty="0"/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629" y="459958"/>
            <a:ext cx="4959048" cy="278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09" y="3412901"/>
            <a:ext cx="4765183" cy="23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8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0115" y="5993394"/>
            <a:ext cx="11072891" cy="6858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CA" dirty="0" smtClean="0"/>
              <a:t>Participation à l’assemblée multisectorielle du département du Quiché</a:t>
            </a:r>
          </a:p>
          <a:p>
            <a:pPr marL="0" indent="0">
              <a:buNone/>
            </a:pPr>
            <a:r>
              <a:rPr lang="fr-CA" dirty="0" smtClean="0"/>
              <a:t>Conférence de presse  dans le cadre de la journée internationale de la femme</a:t>
            </a:r>
          </a:p>
          <a:p>
            <a:pPr marL="0" indent="0">
              <a:buNone/>
            </a:pP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49" y="715457"/>
            <a:ext cx="4892728" cy="23522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49" y="3344626"/>
            <a:ext cx="4896894" cy="23542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074" y="518374"/>
            <a:ext cx="6538176" cy="49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330" y="365125"/>
            <a:ext cx="6420146" cy="1325563"/>
          </a:xfrm>
        </p:spPr>
        <p:txBody>
          <a:bodyPr>
            <a:normAutofit/>
          </a:bodyPr>
          <a:lstStyle/>
          <a:p>
            <a:r>
              <a:rPr lang="fr-CA" sz="2400" dirty="0"/>
              <a:t>Élection et/ou </a:t>
            </a:r>
            <a:r>
              <a:rPr lang="fr-CA" sz="2400" dirty="0" smtClean="0"/>
              <a:t>réélection</a:t>
            </a:r>
            <a:br>
              <a:rPr lang="fr-CA" sz="2400" dirty="0" smtClean="0"/>
            </a:br>
            <a:r>
              <a:rPr lang="fr-CA" sz="2400" dirty="0" smtClean="0"/>
              <a:t>des comités de coordination des communautés</a:t>
            </a:r>
            <a:endParaRPr lang="es-GT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563" y="160258"/>
            <a:ext cx="4094334" cy="307075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30" y="1895555"/>
            <a:ext cx="6420146" cy="48151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563" y="3652736"/>
            <a:ext cx="4077237" cy="305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xmlns="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820" y="1287887"/>
            <a:ext cx="8036418" cy="4520485"/>
          </a:xfrm>
          <a:prstGeom prst="rect">
            <a:avLst/>
          </a:pr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xmlns="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71094" y="2718054"/>
            <a:ext cx="3566726" cy="3207258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r-CA" sz="1800" dirty="0" smtClean="0"/>
              <a:t>Ateliers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1800" dirty="0" smtClean="0"/>
              <a:t>sur </a:t>
            </a:r>
            <a:r>
              <a:rPr lang="fr-CA" sz="1800" dirty="0"/>
              <a:t>l’analyse des budgets sociaux par l’intermédiaire d’audits sociaux.</a:t>
            </a:r>
            <a:endParaRPr lang="es-ES_tradnl" sz="1700" dirty="0"/>
          </a:p>
        </p:txBody>
      </p:sp>
    </p:spTree>
    <p:extLst>
      <p:ext uri="{BB962C8B-B14F-4D97-AF65-F5344CB8AC3E}">
        <p14:creationId xmlns:p14="http://schemas.microsoft.com/office/powerpoint/2010/main" val="185144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0152626"/>
          <p:cNvPicPr preferRelativeResize="0">
            <a:picLocks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" t="27757" r="25879" b="10432"/>
          <a:stretch>
            <a:fillRect/>
          </a:stretch>
        </p:blipFill>
        <p:spPr bwMode="auto">
          <a:xfrm>
            <a:off x="-1588" y="0"/>
            <a:ext cx="12193588" cy="67485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reflection endPos="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9966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3386" y="466165"/>
            <a:ext cx="11333408" cy="770208"/>
          </a:xfrm>
        </p:spPr>
        <p:txBody>
          <a:bodyPr anchor="ctr">
            <a:normAutofit fontScale="90000"/>
          </a:bodyPr>
          <a:lstStyle/>
          <a:p>
            <a:r>
              <a:rPr lang="fr-CA" sz="3600" b="1" dirty="0">
                <a:latin typeface="Arial" panose="020B0604020202020204" pitchFamily="34" charset="0"/>
                <a:cs typeface="Arial" panose="020B0604020202020204" pitchFamily="34" charset="0"/>
              </a:rPr>
              <a:t>PROGRAMMES du CCDA auxquels le projet </a:t>
            </a:r>
            <a:r>
              <a:rPr lang="fr-C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contribue </a:t>
            </a:r>
            <a:r>
              <a:rPr lang="es-GT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endParaRPr lang="es-GT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22985" y="1635617"/>
            <a:ext cx="10723809" cy="4919729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A" sz="3600" dirty="0" smtClean="0"/>
              <a:t>Nouveau modèle d'organisation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CA" sz="3600" dirty="0" smtClean="0"/>
              <a:t>   des femmes et des hommes dans les campagnes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CA" sz="3200" dirty="0" smtClean="0"/>
              <a:t>Accompagnement </a:t>
            </a:r>
          </a:p>
          <a:p>
            <a:pPr algn="l"/>
            <a:r>
              <a:rPr lang="fr-CA" sz="3200" dirty="0" smtClean="0"/>
              <a:t>   dans la production, la transformation et la commercialisation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CA" sz="3200" dirty="0" smtClean="0"/>
              <a:t>   des produits agricoles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r-CA" sz="1600" dirty="0" smtClean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r-CA" sz="3200" dirty="0" smtClean="0"/>
              <a:t>Participation citoyenne active</a:t>
            </a:r>
            <a:endParaRPr lang="fr-CA" sz="3200" dirty="0"/>
          </a:p>
        </p:txBody>
      </p:sp>
    </p:spTree>
    <p:extLst>
      <p:ext uri="{BB962C8B-B14F-4D97-AF65-F5344CB8AC3E}">
        <p14:creationId xmlns:p14="http://schemas.microsoft.com/office/powerpoint/2010/main" val="6427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861" y="303787"/>
            <a:ext cx="5546662" cy="1718195"/>
          </a:xfrm>
        </p:spPr>
        <p:txBody>
          <a:bodyPr>
            <a:normAutofit/>
          </a:bodyPr>
          <a:lstStyle/>
          <a:p>
            <a:r>
              <a:rPr lang="fr-CA" sz="3600" dirty="0" smtClean="0"/>
              <a:t>Pré-congrès national agraire</a:t>
            </a:r>
            <a:endParaRPr lang="fr-CA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83494" y="1580925"/>
            <a:ext cx="1609860" cy="441057"/>
          </a:xfrm>
        </p:spPr>
        <p:txBody>
          <a:bodyPr>
            <a:normAutofit lnSpcReduction="10000"/>
          </a:bodyPr>
          <a:lstStyle/>
          <a:p>
            <a:r>
              <a:rPr lang="es-GT" dirty="0" smtClean="0"/>
              <a:t>Quiché</a:t>
            </a:r>
            <a:endParaRPr lang="es-GT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 rot="5400000">
            <a:off x="9196053" y="4734517"/>
            <a:ext cx="2641243" cy="556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dirty="0" smtClean="0"/>
              <a:t>Suchitepéquez.</a:t>
            </a:r>
            <a:endParaRPr lang="es-GT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8070" y="3390201"/>
            <a:ext cx="9903854" cy="32456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370" y="303787"/>
            <a:ext cx="3834876" cy="287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8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A254D376-7060-4491-9779-FC35E62F3F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2120900" cy="3517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606800"/>
            <a:ext cx="2120900" cy="1384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0"/>
            <a:ext cx="3416300" cy="5003800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0"/>
            <a:ext cx="3987800" cy="5003800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200" y="0"/>
            <a:ext cx="2235200" cy="35179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8"/>
          <a:stretch/>
        </p:blipFill>
        <p:spPr>
          <a:xfrm>
            <a:off x="9855200" y="3594100"/>
            <a:ext cx="2235200" cy="1397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CA" sz="3600" dirty="0" smtClean="0"/>
              <a:t>Représentations auprès du MAGA (1)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524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A254D376-7060-4491-9779-FC35E62F3F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46" y="135802"/>
            <a:ext cx="3416300" cy="5003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495453"/>
            <a:ext cx="10515600" cy="8053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smtClean="0"/>
              <a:t>REPRÉSENTATIONS AUPRÈS DU MAGA</a:t>
            </a:r>
            <a:r>
              <a:rPr lang="en-US" sz="3600" dirty="0"/>
              <a:t> </a:t>
            </a:r>
            <a:r>
              <a:rPr lang="en-US" sz="3600" dirty="0" smtClean="0"/>
              <a:t>(2)</a:t>
            </a:r>
            <a:endParaRPr lang="en-US" sz="36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7281" y="135802"/>
            <a:ext cx="7146957" cy="5003800"/>
          </a:xfrm>
        </p:spPr>
        <p:txBody>
          <a:bodyPr>
            <a:normAutofit/>
          </a:bodyPr>
          <a:lstStyle/>
          <a:p>
            <a:pPr marL="0" indent="0" fontAlgn="base">
              <a:spcBef>
                <a:spcPts val="0"/>
              </a:spcBef>
              <a:buNone/>
            </a:pPr>
            <a:r>
              <a:rPr lang="fr-CA" sz="1800" dirty="0"/>
              <a:t>Ministère de l’Agriculture, de l’élevage et de l’alimentation - MAGA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fr-CA" sz="1800" dirty="0"/>
              <a:t> </a:t>
            </a:r>
            <a:endParaRPr lang="fr-CA" sz="800" dirty="0" smtClean="0"/>
          </a:p>
          <a:p>
            <a:pPr marL="0" indent="0" fontAlgn="base">
              <a:spcBef>
                <a:spcPts val="0"/>
              </a:spcBef>
              <a:buNone/>
            </a:pPr>
            <a:endParaRPr lang="fr-CA" sz="600" dirty="0" smtClean="0"/>
          </a:p>
          <a:p>
            <a:pPr marL="0" indent="0" fontAlgn="base">
              <a:spcBef>
                <a:spcPts val="0"/>
              </a:spcBef>
              <a:buNone/>
            </a:pPr>
            <a:r>
              <a:rPr lang="fr-CA" sz="1800" dirty="0" smtClean="0"/>
              <a:t>Le </a:t>
            </a:r>
            <a:r>
              <a:rPr lang="fr-CA" sz="1800" dirty="0"/>
              <a:t>vice-ministre du Développement Économique Rural, Miguel Duro, tient une réunion de travail virtuelle avec les députés au Congrès de la République et les membres du CCDA, en suivi à l’implantation des projets de développement agricole en zone rurale.</a:t>
            </a:r>
          </a:p>
          <a:p>
            <a:pPr marL="0" indent="0" fontAlgn="base">
              <a:spcBef>
                <a:spcPts val="0"/>
              </a:spcBef>
              <a:buNone/>
            </a:pPr>
            <a:r>
              <a:rPr lang="fr-CA" sz="1800" dirty="0"/>
              <a:t> </a:t>
            </a:r>
            <a:endParaRPr lang="fr-CA" sz="1800" dirty="0" smtClean="0"/>
          </a:p>
          <a:p>
            <a:pPr marL="0" indent="0" fontAlgn="base">
              <a:spcBef>
                <a:spcPts val="0"/>
              </a:spcBef>
              <a:buNone/>
            </a:pPr>
            <a:endParaRPr lang="fr-CA" sz="1800" dirty="0"/>
          </a:p>
          <a:p>
            <a:pPr marL="0" indent="0">
              <a:spcBef>
                <a:spcPts val="0"/>
              </a:spcBef>
              <a:buNone/>
            </a:pPr>
            <a:r>
              <a:rPr lang="fr-CA" sz="1800" dirty="0"/>
              <a:t>Durant son intervention, le vice ministre expose que les actions du MAGA sont destinées à contribuer á la récupération productive des familles agricultrices en vulnérabilité suite à la pandémie aussi bien que de les assister dans l’atteinte de la sécurité alimentaire</a:t>
            </a:r>
          </a:p>
        </p:txBody>
      </p:sp>
    </p:spTree>
    <p:extLst>
      <p:ext uri="{BB962C8B-B14F-4D97-AF65-F5344CB8AC3E}">
        <p14:creationId xmlns:p14="http://schemas.microsoft.com/office/powerpoint/2010/main" val="145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A254D376-7060-4491-9779-FC35E62F3F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495453"/>
            <a:ext cx="10515600" cy="8053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smtClean="0"/>
              <a:t>REPRÉSENTATIONS AUPRÈS DU MAGA</a:t>
            </a:r>
            <a:r>
              <a:rPr lang="en-US" sz="3600" dirty="0"/>
              <a:t> </a:t>
            </a:r>
            <a:r>
              <a:rPr lang="en-US" sz="3600" dirty="0" smtClean="0"/>
              <a:t>(3)</a:t>
            </a:r>
            <a:endParaRPr lang="en-US" sz="3600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715224" y="425513"/>
            <a:ext cx="7143184" cy="3766241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dirty="0" smtClean="0"/>
              <a:t>CCDA, </a:t>
            </a:r>
            <a:r>
              <a:rPr lang="fr-CA" sz="1800" dirty="0"/>
              <a:t>Guatemala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dirty="0"/>
              <a:t>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dirty="0" smtClean="0"/>
              <a:t>Rencontre réunissant José </a:t>
            </a:r>
            <a:r>
              <a:rPr lang="fr-CA" sz="1800" dirty="0" err="1"/>
              <a:t>Ángel</a:t>
            </a:r>
            <a:r>
              <a:rPr lang="fr-CA" sz="1800" dirty="0"/>
              <a:t> </a:t>
            </a:r>
            <a:r>
              <a:rPr lang="fr-CA" sz="1800" dirty="0" err="1" smtClean="0"/>
              <a:t>López</a:t>
            </a:r>
            <a:r>
              <a:rPr lang="fr-CA" sz="1800" dirty="0" smtClean="0"/>
              <a:t>, le </a:t>
            </a:r>
            <a:r>
              <a:rPr lang="fr-CA" sz="1800" dirty="0"/>
              <a:t>Ministre de l’agriculture, </a:t>
            </a:r>
            <a:r>
              <a:rPr lang="fr-CA" sz="1800" dirty="0" smtClean="0"/>
              <a:t>de l’élevage </a:t>
            </a:r>
            <a:r>
              <a:rPr lang="fr-CA" sz="1800" dirty="0"/>
              <a:t>et </a:t>
            </a:r>
            <a:r>
              <a:rPr lang="fr-CA" sz="1800" dirty="0" smtClean="0"/>
              <a:t>de l’alimentation (MAGA), des personnes du CCDA et </a:t>
            </a:r>
            <a:r>
              <a:rPr lang="fr-CA" sz="1800" dirty="0"/>
              <a:t>le député Aldo </a:t>
            </a:r>
            <a:r>
              <a:rPr lang="fr-CA" sz="1800" dirty="0" err="1"/>
              <a:t>Dávila</a:t>
            </a:r>
            <a:r>
              <a:rPr lang="fr-CA" sz="1800" dirty="0"/>
              <a:t> pour </a:t>
            </a:r>
            <a:r>
              <a:rPr lang="fr-CA" sz="1800" dirty="0" smtClean="0"/>
              <a:t>discuter de  </a:t>
            </a:r>
            <a:r>
              <a:rPr lang="fr-CA" sz="1800" dirty="0"/>
              <a:t>l’implantation du Programme d’Agriculture Familiale Paysanne au niveau national.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dirty="0"/>
              <a:t>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dirty="0"/>
              <a:t>Pour le Guatemala c’est important que soit stimulée la production des aliments, l’investissement de 30 millions dans les Écoles de formation agricole-EFA- et </a:t>
            </a:r>
            <a:r>
              <a:rPr lang="fr-CA" sz="1800" dirty="0" smtClean="0"/>
              <a:t>l’assistance </a:t>
            </a:r>
            <a:r>
              <a:rPr lang="fr-CA" sz="1800" dirty="0"/>
              <a:t>aux </a:t>
            </a:r>
            <a:r>
              <a:rPr lang="fr-CA" sz="1800" dirty="0" smtClean="0"/>
              <a:t>familles paysannes, </a:t>
            </a:r>
            <a:r>
              <a:rPr lang="fr-CA" sz="1800" dirty="0"/>
              <a:t>encore plus en temps </a:t>
            </a:r>
            <a:r>
              <a:rPr lang="fr-CA" sz="1800"/>
              <a:t>de </a:t>
            </a:r>
            <a:r>
              <a:rPr lang="fr-CA" sz="1800" smtClean="0"/>
              <a:t>crise, </a:t>
            </a:r>
            <a:r>
              <a:rPr lang="fr-CA" sz="1800" dirty="0"/>
              <a:t>avec des projets qui puissent répondre </a:t>
            </a:r>
            <a:r>
              <a:rPr lang="fr-CA" sz="1800" dirty="0" smtClean="0"/>
              <a:t>au besoin d’améliorer </a:t>
            </a:r>
            <a:r>
              <a:rPr lang="fr-CA" sz="1800" dirty="0"/>
              <a:t>les conditions des peuples d’origine et </a:t>
            </a:r>
            <a:r>
              <a:rPr lang="fr-CA" sz="1800" dirty="0" smtClean="0"/>
              <a:t>à l’état </a:t>
            </a:r>
            <a:r>
              <a:rPr lang="fr-CA" sz="1800" dirty="0"/>
              <a:t>de calamité dans </a:t>
            </a:r>
            <a:r>
              <a:rPr lang="fr-CA" sz="1800" dirty="0" smtClean="0"/>
              <a:t>lesquelles ils se retrouvent.</a:t>
            </a:r>
            <a:endParaRPr lang="fr-CA" sz="1800" dirty="0"/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dirty="0"/>
              <a:t> </a:t>
            </a:r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1800" dirty="0"/>
              <a:t>Nous espérons que le développement rural </a:t>
            </a:r>
            <a:r>
              <a:rPr lang="fr-CA" sz="1800" dirty="0" smtClean="0"/>
              <a:t>se rende dans les communautés et qu’il reconnaisse les racines de ces communautés et que l’agriculture </a:t>
            </a:r>
            <a:r>
              <a:rPr lang="fr-CA" sz="1800" dirty="0"/>
              <a:t>familiale comme un pilier fort de </a:t>
            </a:r>
            <a:r>
              <a:rPr lang="fr-CA" sz="1800" dirty="0" smtClean="0"/>
              <a:t>l’économie</a:t>
            </a:r>
            <a:endParaRPr lang="fr-CA" sz="1800" dirty="0"/>
          </a:p>
        </p:txBody>
      </p:sp>
      <p:pic>
        <p:nvPicPr>
          <p:cNvPr id="7" name="Imagen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9853" y="416461"/>
            <a:ext cx="22352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30354" y="365125"/>
            <a:ext cx="3523445" cy="1325563"/>
          </a:xfrm>
        </p:spPr>
        <p:txBody>
          <a:bodyPr/>
          <a:lstStyle/>
          <a:p>
            <a:r>
              <a:rPr lang="es-GT" dirty="0" smtClean="0"/>
              <a:t>Incidencia </a:t>
            </a:r>
            <a:endParaRPr lang="es-GT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313"/>
            <a:ext cx="7566125" cy="422427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070" y="3313894"/>
            <a:ext cx="5842715" cy="328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1370"/>
          </a:xfrm>
        </p:spPr>
        <p:txBody>
          <a:bodyPr>
            <a:normAutofit/>
          </a:bodyPr>
          <a:lstStyle/>
          <a:p>
            <a:pPr algn="ctr" fontAlgn="base"/>
            <a:r>
              <a:rPr lang="fr-CA" sz="3600" dirty="0"/>
              <a:t>Les communautés de Zacualpa, </a:t>
            </a:r>
            <a:r>
              <a:rPr lang="fr-CA" sz="3600" dirty="0" smtClean="0"/>
              <a:t>Quiché</a:t>
            </a:r>
            <a:br>
              <a:rPr lang="fr-CA" sz="3600" dirty="0" smtClean="0"/>
            </a:br>
            <a:r>
              <a:rPr lang="fr-CA" sz="3600" dirty="0" smtClean="0"/>
              <a:t>et de Patulul, </a:t>
            </a:r>
            <a:r>
              <a:rPr lang="fr-CA" sz="3600" dirty="0" err="1" smtClean="0"/>
              <a:t>Suchitequepez</a:t>
            </a:r>
            <a:r>
              <a:rPr lang="fr-CA" sz="3600" dirty="0" smtClean="0"/>
              <a:t/>
            </a:r>
            <a:br>
              <a:rPr lang="fr-CA" sz="3600" dirty="0" smtClean="0"/>
            </a:br>
            <a:r>
              <a:rPr lang="fr-CA" sz="3600" dirty="0" smtClean="0"/>
              <a:t>manifestent en appui à la proposition</a:t>
            </a:r>
            <a:endParaRPr lang="fr-CA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08" y="2510164"/>
            <a:ext cx="5198672" cy="292425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945" y="2495619"/>
            <a:ext cx="6219959" cy="29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4043" y="750799"/>
            <a:ext cx="3540479" cy="811370"/>
          </a:xfrm>
        </p:spPr>
        <p:txBody>
          <a:bodyPr>
            <a:noAutofit/>
          </a:bodyPr>
          <a:lstStyle/>
          <a:p>
            <a:pPr algn="ctr"/>
            <a:r>
              <a:rPr lang="fr-CA" sz="2800" dirty="0" smtClean="0"/>
              <a:t>Réunions fréquentes</a:t>
            </a:r>
            <a:br>
              <a:rPr lang="fr-CA" sz="2800" dirty="0" smtClean="0"/>
            </a:br>
            <a:r>
              <a:rPr lang="fr-CA" sz="2800" dirty="0" smtClean="0"/>
              <a:t>CCDA - SLAM</a:t>
            </a:r>
            <a:endParaRPr lang="fr-CA" sz="2800" dirty="0"/>
          </a:p>
        </p:txBody>
      </p:sp>
      <p:pic>
        <p:nvPicPr>
          <p:cNvPr id="1027" name="Imagen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2362" y="249216"/>
            <a:ext cx="3944686" cy="2153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362" y="2717442"/>
            <a:ext cx="3944685" cy="3905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49" y="2403091"/>
            <a:ext cx="2047741" cy="4209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886" y="2403091"/>
            <a:ext cx="2052794" cy="4219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274" y="2403091"/>
            <a:ext cx="1990973" cy="4209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3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j0152626"/>
          <p:cNvPicPr preferRelativeResize="0">
            <a:picLocks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" t="27757" r="25879" b="10432"/>
          <a:stretch>
            <a:fillRect/>
          </a:stretch>
        </p:blipFill>
        <p:spPr bwMode="auto">
          <a:xfrm>
            <a:off x="-1588" y="0"/>
            <a:ext cx="12193588" cy="67485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>
            <a:outerShdw dist="35921" dir="2700000" algn="ctr" rotWithShape="0">
              <a:srgbClr val="CCCCCC"/>
            </a:outerShdw>
            <a:reflection endPos="0" dir="5400000" sy="-100000" algn="bl" rotWithShape="0"/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9966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94303" y="2846519"/>
            <a:ext cx="2267827" cy="6376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dirty="0"/>
              <a:t>AVEC L’APPUI </a:t>
            </a:r>
            <a:r>
              <a:rPr lang="fr-CA" sz="1800" dirty="0" smtClean="0"/>
              <a:t>DE :</a:t>
            </a:r>
            <a:r>
              <a:rPr lang="es-ES" sz="1800" dirty="0" smtClean="0"/>
              <a:t> </a:t>
            </a:r>
            <a:endParaRPr lang="es-GT" sz="1800" dirty="0"/>
          </a:p>
        </p:txBody>
      </p:sp>
      <p:pic>
        <p:nvPicPr>
          <p:cNvPr id="9" name="4 Imagen" descr="LOGO CCDA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7780" y="258591"/>
            <a:ext cx="3713408" cy="263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357387" y="277290"/>
            <a:ext cx="7511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2800" b="1" dirty="0"/>
              <a:t>Renforcement de l'agriculture familiale paysanne et du développement </a:t>
            </a:r>
            <a:r>
              <a:rPr lang="fr-CA" sz="2800" b="1" dirty="0" smtClean="0"/>
              <a:t>rural</a:t>
            </a:r>
          </a:p>
          <a:p>
            <a:pPr algn="ctr"/>
            <a:r>
              <a:rPr lang="fr-CA" sz="2800" b="1" dirty="0" smtClean="0"/>
              <a:t>par </a:t>
            </a:r>
            <a:r>
              <a:rPr lang="fr-CA" sz="2800" b="1" dirty="0"/>
              <a:t>l'organisation communautaire</a:t>
            </a:r>
            <a:endParaRPr lang="es-GT" sz="2800" dirty="0"/>
          </a:p>
        </p:txBody>
      </p:sp>
      <p:pic>
        <p:nvPicPr>
          <p:cNvPr id="12" name="Imagen 11" descr="SLAM_v13_Coul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345" y="2622117"/>
            <a:ext cx="857242" cy="1086446"/>
          </a:xfrm>
          <a:prstGeom prst="rect">
            <a:avLst/>
          </a:prstGeom>
          <a:noFill/>
        </p:spPr>
      </p:pic>
      <p:pic>
        <p:nvPicPr>
          <p:cNvPr id="13" name="Marcador de contenido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4238" y="2676113"/>
            <a:ext cx="1874688" cy="978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26" y="4377859"/>
            <a:ext cx="3400610" cy="25504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864" y="4311009"/>
            <a:ext cx="3306855" cy="24801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890" y="4329062"/>
            <a:ext cx="5229974" cy="253934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30" y="2103344"/>
            <a:ext cx="1137435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17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0152626"/>
          <p:cNvPicPr preferRelativeResize="0">
            <a:picLocks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" t="27757" r="25879" b="10432"/>
          <a:stretch>
            <a:fillRect/>
          </a:stretch>
        </p:blipFill>
        <p:spPr bwMode="auto">
          <a:xfrm>
            <a:off x="-1588" y="0"/>
            <a:ext cx="12193588" cy="67485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reflection endPos="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9966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895" y="1321675"/>
            <a:ext cx="7353837" cy="54268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376" y="430702"/>
            <a:ext cx="3782095" cy="1530685"/>
          </a:xfrm>
        </p:spPr>
        <p:txBody>
          <a:bodyPr>
            <a:normAutofit fontScale="90000"/>
          </a:bodyPr>
          <a:lstStyle/>
          <a:p>
            <a:r>
              <a:rPr lang="es-GT" sz="5400" dirty="0" smtClean="0">
                <a:latin typeface="Arial Rounded MT Bold" panose="020F0704030504030204" pitchFamily="34" charset="0"/>
              </a:rPr>
              <a:t>OBJECTIF </a:t>
            </a:r>
            <a:r>
              <a:rPr lang="es-GT" sz="5400" dirty="0">
                <a:latin typeface="Arial Rounded MT Bold" panose="020F0704030504030204" pitchFamily="34" charset="0"/>
              </a:rPr>
              <a:t>GLOBAL </a:t>
            </a:r>
            <a:r>
              <a:rPr lang="es-GT" dirty="0"/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786390" y="327277"/>
            <a:ext cx="8405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/>
              <a:t>Permettre à 360 </a:t>
            </a:r>
            <a:r>
              <a:rPr lang="fr-CA" sz="2400" dirty="0" smtClean="0"/>
              <a:t>familles de </a:t>
            </a:r>
            <a:r>
              <a:rPr lang="fr-CA" sz="2400" dirty="0"/>
              <a:t>12 communautés </a:t>
            </a:r>
            <a:r>
              <a:rPr lang="fr-CA" sz="2400" dirty="0" smtClean="0"/>
              <a:t>paysannes</a:t>
            </a:r>
          </a:p>
          <a:p>
            <a:r>
              <a:rPr lang="fr-CA" sz="2400" dirty="0" smtClean="0"/>
              <a:t>d'assurer </a:t>
            </a:r>
            <a:r>
              <a:rPr lang="fr-CA" sz="2400" dirty="0"/>
              <a:t>leur </a:t>
            </a:r>
            <a:r>
              <a:rPr lang="fr-CA" sz="2400" dirty="0" smtClean="0"/>
              <a:t>alimentation</a:t>
            </a:r>
          </a:p>
          <a:p>
            <a:r>
              <a:rPr lang="fr-CA" sz="2400" dirty="0" smtClean="0"/>
              <a:t>et </a:t>
            </a:r>
            <a:r>
              <a:rPr lang="fr-CA" sz="2400" dirty="0"/>
              <a:t>stimuler le développement agricole dans les 2 régions auxquelles elles </a:t>
            </a:r>
            <a:r>
              <a:rPr lang="fr-CA" sz="2400" dirty="0" smtClean="0"/>
              <a:t>appartiennent</a:t>
            </a:r>
          </a:p>
          <a:p>
            <a:r>
              <a:rPr lang="fr-CA" sz="2400" dirty="0" smtClean="0"/>
              <a:t>pour </a:t>
            </a:r>
            <a:r>
              <a:rPr lang="fr-CA" sz="2400" dirty="0"/>
              <a:t>en faire un moteur du développement régional.</a:t>
            </a:r>
            <a:endParaRPr lang="es-GT" sz="2400" dirty="0"/>
          </a:p>
        </p:txBody>
      </p:sp>
    </p:spTree>
    <p:extLst>
      <p:ext uri="{BB962C8B-B14F-4D97-AF65-F5344CB8AC3E}">
        <p14:creationId xmlns:p14="http://schemas.microsoft.com/office/powerpoint/2010/main" val="243626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0152626"/>
          <p:cNvPicPr preferRelativeResize="0">
            <a:picLocks noChangeArrowheads="1"/>
          </p:cNvPicPr>
          <p:nvPr/>
        </p:nvPicPr>
        <p:blipFill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0" t="27757" r="25879" b="10432"/>
          <a:stretch>
            <a:fillRect/>
          </a:stretch>
        </p:blipFill>
        <p:spPr bwMode="auto">
          <a:xfrm>
            <a:off x="-1588" y="0"/>
            <a:ext cx="12193588" cy="67485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CCCCCC"/>
            </a:outerShdw>
            <a:reflection endPos="0" dir="5400000" sy="-100000" algn="bl" rotWithShape="0"/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9966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GT" sz="4800" b="1" dirty="0" smtClean="0"/>
              <a:t>RÉSULTATS ULTIMES</a:t>
            </a:r>
            <a:endParaRPr lang="es-GT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Contribution à l'atténuation de la malnutrition et de la misère, réserves alimentaires et vente des excédents sur les marchés </a:t>
            </a:r>
            <a:r>
              <a:rPr lang="fr-CA" dirty="0" smtClean="0"/>
              <a:t>locaux</a:t>
            </a:r>
            <a:endParaRPr lang="es-ES_tradnl" dirty="0"/>
          </a:p>
          <a:p>
            <a:r>
              <a:rPr lang="fr-CA" dirty="0" smtClean="0"/>
              <a:t>Des familles </a:t>
            </a:r>
            <a:r>
              <a:rPr lang="fr-CA" dirty="0"/>
              <a:t>indigènes et paysannes organisées, dotées de capacités de gestion, </a:t>
            </a:r>
            <a:r>
              <a:rPr lang="fr-CA" dirty="0" smtClean="0"/>
              <a:t>produisent </a:t>
            </a:r>
            <a:r>
              <a:rPr lang="fr-CA" dirty="0"/>
              <a:t>leurs aliments de manière </a:t>
            </a:r>
            <a:r>
              <a:rPr lang="fr-CA" dirty="0" err="1"/>
              <a:t>agroécologique</a:t>
            </a:r>
            <a:r>
              <a:rPr lang="fr-CA" dirty="0"/>
              <a:t>, </a:t>
            </a:r>
            <a:r>
              <a:rPr lang="fr-CA" dirty="0" smtClean="0"/>
              <a:t>ont accès à </a:t>
            </a:r>
            <a:r>
              <a:rPr lang="fr-CA" dirty="0"/>
              <a:t>la terre, </a:t>
            </a:r>
            <a:r>
              <a:rPr lang="fr-CA" dirty="0" smtClean="0"/>
              <a:t>les femmes impliquées dans </a:t>
            </a:r>
            <a:r>
              <a:rPr lang="fr-CA" dirty="0"/>
              <a:t>tous les processus.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4682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476" y="233721"/>
            <a:ext cx="4361645" cy="1041287"/>
          </a:xfrm>
        </p:spPr>
        <p:txBody>
          <a:bodyPr>
            <a:normAutofit/>
          </a:bodyPr>
          <a:lstStyle/>
          <a:p>
            <a:pPr algn="l"/>
            <a:r>
              <a:rPr lang="es-GT" sz="3600" dirty="0" smtClean="0">
                <a:latin typeface="Arial Rounded MT Bold" panose="020F0704030504030204" pitchFamily="34" charset="0"/>
              </a:rPr>
              <a:t>AXE</a:t>
            </a:r>
            <a:r>
              <a:rPr lang="es-GT" dirty="0" smtClean="0">
                <a:latin typeface="Arial Rounded MT Bold" panose="020F0704030504030204" pitchFamily="34" charset="0"/>
              </a:rPr>
              <a:t> </a:t>
            </a:r>
            <a:endParaRPr lang="es-GT" dirty="0">
              <a:latin typeface="Arial Rounded MT Bold" panose="020F07040305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45214" y="444010"/>
            <a:ext cx="353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AGRICULTURE FAMILIALE PAYSANNE</a:t>
            </a:r>
            <a:endParaRPr lang="es-GT" sz="2400" dirty="0"/>
          </a:p>
        </p:txBody>
      </p:sp>
      <p:sp>
        <p:nvSpPr>
          <p:cNvPr id="9" name="Rectángulo 8"/>
          <p:cNvSpPr/>
          <p:nvPr/>
        </p:nvSpPr>
        <p:spPr>
          <a:xfrm>
            <a:off x="5281411" y="444011"/>
            <a:ext cx="65199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ES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OBJETIF GÉNÉRAL :</a:t>
            </a:r>
            <a:endParaRPr lang="es-GT" sz="2800" dirty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fr-CA" dirty="0"/>
              <a:t>Renforcer la </a:t>
            </a:r>
            <a:r>
              <a:rPr lang="fr-CA" dirty="0" smtClean="0"/>
              <a:t>souveraineté </a:t>
            </a:r>
            <a:r>
              <a:rPr lang="fr-CA" dirty="0"/>
              <a:t>et </a:t>
            </a:r>
            <a:r>
              <a:rPr lang="fr-CA" dirty="0" smtClean="0"/>
              <a:t>la sécurité alimentaire</a:t>
            </a:r>
          </a:p>
          <a:p>
            <a:r>
              <a:rPr lang="fr-CA" dirty="0" smtClean="0"/>
              <a:t>dans </a:t>
            </a:r>
            <a:r>
              <a:rPr lang="fr-CA" dirty="0"/>
              <a:t>12 communautés </a:t>
            </a:r>
            <a:r>
              <a:rPr lang="fr-CA" dirty="0" smtClean="0"/>
              <a:t>paysannes mayas</a:t>
            </a:r>
          </a:p>
          <a:p>
            <a:r>
              <a:rPr lang="fr-CA" dirty="0" smtClean="0"/>
              <a:t>pour </a:t>
            </a:r>
            <a:r>
              <a:rPr lang="fr-CA" dirty="0"/>
              <a:t>combattre la malnutrition et la </a:t>
            </a:r>
            <a:r>
              <a:rPr lang="fr-CA" dirty="0" smtClean="0"/>
              <a:t>misère</a:t>
            </a:r>
          </a:p>
          <a:p>
            <a:r>
              <a:rPr lang="fr-CA" dirty="0" smtClean="0"/>
              <a:t>en </a:t>
            </a:r>
            <a:r>
              <a:rPr lang="fr-CA" dirty="0"/>
              <a:t>diversifiant l’alimentation avec des actions agricoles et d’élevage.</a:t>
            </a:r>
            <a:endParaRPr lang="es-GT" dirty="0"/>
          </a:p>
        </p:txBody>
      </p:sp>
      <p:sp>
        <p:nvSpPr>
          <p:cNvPr id="10" name="Rectángulo 9"/>
          <p:cNvSpPr/>
          <p:nvPr/>
        </p:nvSpPr>
        <p:spPr>
          <a:xfrm>
            <a:off x="197476" y="6175267"/>
            <a:ext cx="10167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Suivi du système </a:t>
            </a:r>
            <a:r>
              <a:rPr lang="fr-CA" dirty="0" err="1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milpa</a:t>
            </a:r>
            <a:r>
              <a:rPr lang="fr-CA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(permaculture), </a:t>
            </a:r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soutien à la production</a:t>
            </a:r>
            <a:r>
              <a:rPr lang="es-ES_tradnl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endParaRPr lang="es-GT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378" y="2042524"/>
            <a:ext cx="8688946" cy="39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0" y="1206500"/>
            <a:ext cx="3873500" cy="2590800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3860800"/>
            <a:ext cx="3873500" cy="17399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00" y="1206500"/>
            <a:ext cx="2984500" cy="1333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054600" y="2616200"/>
            <a:ext cx="2984500" cy="15875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00" y="4279900"/>
            <a:ext cx="2984500" cy="133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0" y="1206500"/>
            <a:ext cx="2933700" cy="1625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0" y="2895600"/>
            <a:ext cx="2933700" cy="1320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0" y="4292600"/>
            <a:ext cx="29337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1416" y="4945606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Suivi et accompagnement de la production maraîchère</a:t>
            </a:r>
            <a:r>
              <a:rPr lang="fr-CA" sz="1600" dirty="0" smtClean="0">
                <a:solidFill>
                  <a:schemeClr val="bg1"/>
                </a:solidFill>
              </a:rPr>
              <a:t/>
            </a:r>
            <a:br>
              <a:rPr lang="fr-CA" sz="1600" dirty="0" smtClean="0">
                <a:solidFill>
                  <a:schemeClr val="bg1"/>
                </a:solidFill>
              </a:rPr>
            </a:br>
            <a:endParaRPr lang="fr-CA" sz="4000" kern="1200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9" name="Imagen 8" descr="Una planta con hojas verdes&#10;&#10;Descripción generada automáticamente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0">
            <a:extLst>
              <a:ext uri="{FF2B5EF4-FFF2-40B4-BE49-F238E27FC236}">
                <a16:creationId xmlns:a16="http://schemas.microsoft.com/office/drawing/2014/main" xmlns="" id="{EB270761-CC40-4F3F-A916-7E3BC3989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9827" y="4376508"/>
            <a:ext cx="10266996" cy="12572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CA" sz="2800" dirty="0" smtClean="0"/>
              <a:t>Remise de légumes dans l’attente que les jardins produisent</a:t>
            </a:r>
            <a:endParaRPr lang="en-US" sz="2800" dirty="0"/>
          </a:p>
        </p:txBody>
      </p:sp>
      <p:sp>
        <p:nvSpPr>
          <p:cNvPr id="52" name="Rectangle 42">
            <a:extLst>
              <a:ext uri="{FF2B5EF4-FFF2-40B4-BE49-F238E27FC236}">
                <a16:creationId xmlns:a16="http://schemas.microsoft.com/office/drawing/2014/main" xmlns="" id="{7B792B6F-D112-4D7C-94E2-2E90735A54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6427775" y="891541"/>
            <a:ext cx="2158600" cy="3054656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0112" y="891541"/>
            <a:ext cx="2156711" cy="3054656"/>
          </a:xfrm>
          <a:prstGeom prst="rect">
            <a:avLst/>
          </a:prstGeom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24" y="891540"/>
            <a:ext cx="5430502" cy="30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556</Words>
  <Application>Microsoft Office PowerPoint</Application>
  <PresentationFormat>Personnalisé</PresentationFormat>
  <Paragraphs>102</Paragraphs>
  <Slides>37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Tema de Office</vt:lpstr>
      <vt:lpstr>Présentation PowerPoint</vt:lpstr>
      <vt:lpstr>Présentation PowerPoint</vt:lpstr>
      <vt:lpstr>PROGRAMMES du CCDA auxquels le projet contribue :   </vt:lpstr>
      <vt:lpstr>OBJECTIF GLOBAL  </vt:lpstr>
      <vt:lpstr>RÉSULTATS ULTIMES</vt:lpstr>
      <vt:lpstr>AXE </vt:lpstr>
      <vt:lpstr>Présentation PowerPoint</vt:lpstr>
      <vt:lpstr>Suivi et accompagnement de la production maraîchère </vt:lpstr>
      <vt:lpstr>Remise de légumes dans l’attente que les jardins produisent</vt:lpstr>
      <vt:lpstr>Remise d’arbres fruitiers </vt:lpstr>
      <vt:lpstr>Remise de poules pour l’élevage</vt:lpstr>
      <vt:lpstr>Application du plan prophylactique pour les poules</vt:lpstr>
      <vt:lpstr>Présentation PowerPoint</vt:lpstr>
      <vt:lpstr>Présentation PowerPoint</vt:lpstr>
      <vt:lpstr>AXE </vt:lpstr>
      <vt:lpstr>Présentation PowerPoint</vt:lpstr>
      <vt:lpstr>Présentation PowerPoint</vt:lpstr>
      <vt:lpstr>Présentation PowerPoint</vt:lpstr>
      <vt:lpstr>AXE </vt:lpstr>
      <vt:lpstr>Présentation PowerPoint</vt:lpstr>
      <vt:lpstr>Présentation PowerPoint</vt:lpstr>
      <vt:lpstr>Présentation PowerPoint</vt:lpstr>
      <vt:lpstr>Installation de  systèmes de captation des eaux de pluie ruisselant des toits</vt:lpstr>
      <vt:lpstr>AXE. </vt:lpstr>
      <vt:lpstr>Présentation PowerPoint</vt:lpstr>
      <vt:lpstr>Présentation PowerPoint</vt:lpstr>
      <vt:lpstr>Présentation PowerPoint</vt:lpstr>
      <vt:lpstr>Élection et/ou réélection des comités de coordination des communautés</vt:lpstr>
      <vt:lpstr>Présentation PowerPoint</vt:lpstr>
      <vt:lpstr>Pré-congrès national agraire</vt:lpstr>
      <vt:lpstr>Représentations auprès du MAGA (1)</vt:lpstr>
      <vt:lpstr>REPRÉSENTATIONS AUPRÈS DU MAGA (2)</vt:lpstr>
      <vt:lpstr>REPRÉSENTATIONS AUPRÈS DU MAGA (3)</vt:lpstr>
      <vt:lpstr>Incidencia </vt:lpstr>
      <vt:lpstr>Les communautés de Zacualpa, Quiché et de Patulul, Suchitequepez manifestent en appui à la proposition</vt:lpstr>
      <vt:lpstr>Réunions fréquentes CCDA - SLAM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IXBALAN IXBALAN</dc:creator>
  <cp:lastModifiedBy>Famille</cp:lastModifiedBy>
  <cp:revision>61</cp:revision>
  <dcterms:created xsi:type="dcterms:W3CDTF">2020-09-29T21:43:12Z</dcterms:created>
  <dcterms:modified xsi:type="dcterms:W3CDTF">2021-10-29T22:36:44Z</dcterms:modified>
</cp:coreProperties>
</file>